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3"/>
    <p:sldId id="257" r:id="rId24"/>
    <p:sldId id="258" r:id="rId25"/>
    <p:sldId id="259" r:id="rId26"/>
    <p:sldId id="260" r:id="rId27"/>
    <p:sldId id="261" r:id="rId28"/>
    <p:sldId id="262" r:id="rId29"/>
    <p:sldId id="263" r:id="rId30"/>
    <p:sldId id="264" r:id="rId31"/>
    <p:sldId id="265" r:id="rId32"/>
    <p:sldId id="266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ukhari Script" charset="1" panose="00000500000000000000"/>
      <p:regular r:id="rId10"/>
    </p:embeddedFont>
    <p:embeddedFont>
      <p:font typeface="Fira Sans Bold" charset="1" panose="020B0803050000020004"/>
      <p:regular r:id="rId11"/>
    </p:embeddedFont>
    <p:embeddedFont>
      <p:font typeface="Fira Sans Bold Bold" charset="1" panose="020B0903050000020004"/>
      <p:regular r:id="rId12"/>
    </p:embeddedFont>
    <p:embeddedFont>
      <p:font typeface="Fira Sans Bold Italics" charset="1" panose="020B0803050000020004"/>
      <p:regular r:id="rId13"/>
    </p:embeddedFont>
    <p:embeddedFont>
      <p:font typeface="Fira Sans Bold Bold Italics" charset="1" panose="020B0903050000020004"/>
      <p:regular r:id="rId14"/>
    </p:embeddedFont>
    <p:embeddedFont>
      <p:font typeface="Fira Sans Light" charset="1" panose="020B0403050000020004"/>
      <p:regular r:id="rId15"/>
    </p:embeddedFont>
    <p:embeddedFont>
      <p:font typeface="Fira Sans Light Bold" charset="1" panose="020B0503050000020004"/>
      <p:regular r:id="rId16"/>
    </p:embeddedFont>
    <p:embeddedFont>
      <p:font typeface="Fira Sans Light Italics" charset="1" panose="020B0403050000020004"/>
      <p:regular r:id="rId17"/>
    </p:embeddedFont>
    <p:embeddedFont>
      <p:font typeface="Fira Sans Light Bold Italics" charset="1" panose="020B0503050000020004"/>
      <p:regular r:id="rId18"/>
    </p:embeddedFont>
    <p:embeddedFont>
      <p:font typeface="Fira Sans Medium" charset="1" panose="020B0603050000020004"/>
      <p:regular r:id="rId19"/>
    </p:embeddedFont>
    <p:embeddedFont>
      <p:font typeface="Fira Sans Medium Bold" charset="1" panose="020B0603050000020004"/>
      <p:regular r:id="rId20"/>
    </p:embeddedFont>
    <p:embeddedFont>
      <p:font typeface="Fira Sans Medium Italics" charset="1" panose="020B0603050000020004"/>
      <p:regular r:id="rId21"/>
    </p:embeddedFont>
    <p:embeddedFont>
      <p:font typeface="Fira Sans Medium Bold Italics" charset="1" panose="020B07030500000200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slides/slide1.xml" Type="http://schemas.openxmlformats.org/officeDocument/2006/relationships/slide"/><Relationship Id="rId24" Target="slides/slide2.xml" Type="http://schemas.openxmlformats.org/officeDocument/2006/relationships/slide"/><Relationship Id="rId25" Target="slides/slide3.xml" Type="http://schemas.openxmlformats.org/officeDocument/2006/relationships/slide"/><Relationship Id="rId26" Target="slides/slide4.xml" Type="http://schemas.openxmlformats.org/officeDocument/2006/relationships/slide"/><Relationship Id="rId27" Target="slides/slide5.xml" Type="http://schemas.openxmlformats.org/officeDocument/2006/relationships/slide"/><Relationship Id="rId28" Target="slides/slide6.xml" Type="http://schemas.openxmlformats.org/officeDocument/2006/relationships/slide"/><Relationship Id="rId29" Target="slides/slide7.xml" Type="http://schemas.openxmlformats.org/officeDocument/2006/relationships/slide"/><Relationship Id="rId3" Target="viewProps.xml" Type="http://schemas.openxmlformats.org/officeDocument/2006/relationships/viewProps"/><Relationship Id="rId30" Target="slides/slide8.xml" Type="http://schemas.openxmlformats.org/officeDocument/2006/relationships/slide"/><Relationship Id="rId31" Target="slides/slide9.xml" Type="http://schemas.openxmlformats.org/officeDocument/2006/relationships/slide"/><Relationship Id="rId32" Target="slides/slide10.xml" Type="http://schemas.openxmlformats.org/officeDocument/2006/relationships/slide"/><Relationship Id="rId33" Target="slides/slide11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jpe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36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678686"/>
            <a:ext cx="6962873" cy="7579614"/>
            <a:chOff x="0" y="0"/>
            <a:chExt cx="9283831" cy="1010615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7502230"/>
              <a:ext cx="7870201" cy="26039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20"/>
                </a:lnSpc>
              </a:pPr>
              <a:r>
                <a:rPr lang="en-US" sz="2800" u="none">
                  <a:solidFill>
                    <a:srgbClr val="FFFFFF"/>
                  </a:solidFill>
                  <a:latin typeface="Fira Sans Light Bold"/>
                </a:rPr>
                <a:t>Presented by:</a:t>
              </a:r>
            </a:p>
            <a:p>
              <a:pPr marL="604524" indent="-302262" lvl="1">
                <a:lnSpc>
                  <a:spcPts val="3920"/>
                </a:lnSpc>
                <a:buFont typeface="Arial"/>
                <a:buChar char="•"/>
              </a:pPr>
              <a:r>
                <a:rPr lang="en-US" sz="2800" u="none">
                  <a:solidFill>
                    <a:srgbClr val="FFFFFF"/>
                  </a:solidFill>
                  <a:latin typeface="Fira Sans Light Bold"/>
                </a:rPr>
                <a:t> 3150 Jaydeep khot</a:t>
              </a:r>
            </a:p>
            <a:p>
              <a:pPr marL="604524" indent="-302262" lvl="1">
                <a:lnSpc>
                  <a:spcPts val="3920"/>
                </a:lnSpc>
                <a:buFont typeface="Arial"/>
                <a:buChar char="•"/>
              </a:pPr>
              <a:r>
                <a:rPr lang="en-US" sz="2800" u="none">
                  <a:solidFill>
                    <a:srgbClr val="FFFFFF"/>
                  </a:solidFill>
                  <a:latin typeface="Fira Sans Light Bold"/>
                </a:rPr>
                <a:t> 3142 Pratik More</a:t>
              </a:r>
            </a:p>
            <a:p>
              <a:pPr marL="604524" indent="-302262" lvl="1">
                <a:lnSpc>
                  <a:spcPts val="3920"/>
                </a:lnSpc>
                <a:buFont typeface="Arial"/>
                <a:buChar char="•"/>
              </a:pPr>
              <a:r>
                <a:rPr lang="en-US" sz="2800" u="none">
                  <a:solidFill>
                    <a:srgbClr val="FFFFFF"/>
                  </a:solidFill>
                  <a:latin typeface="Fira Sans Light Bold"/>
                </a:rPr>
                <a:t> 3053 Rajesh More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04775"/>
              <a:ext cx="9283831" cy="680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3200"/>
                </a:lnSpc>
              </a:pPr>
              <a:r>
                <a:rPr lang="en-US" sz="12000" spc="359">
                  <a:solidFill>
                    <a:srgbClr val="FFFFFF"/>
                  </a:solidFill>
                  <a:latin typeface="Fira Sans Bold"/>
                </a:rPr>
                <a:t>MID DAY</a:t>
              </a:r>
            </a:p>
            <a:p>
              <a:pPr algn="ctr" marL="0" indent="0" lvl="0">
                <a:lnSpc>
                  <a:spcPts val="13200"/>
                </a:lnSpc>
              </a:pPr>
              <a:r>
                <a:rPr lang="en-US" sz="12000" spc="359">
                  <a:solidFill>
                    <a:srgbClr val="FFFFFF"/>
                  </a:solidFill>
                  <a:latin typeface="Fira Sans Bold"/>
                </a:rPr>
                <a:t>MEAL WEB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-1939083" y="-4166877"/>
            <a:ext cx="9822161" cy="6226137"/>
            <a:chOff x="0" y="0"/>
            <a:chExt cx="8474859" cy="53721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8474859" cy="5372100"/>
            </a:xfrm>
            <a:custGeom>
              <a:avLst/>
              <a:gdLst/>
              <a:ahLst/>
              <a:cxnLst/>
              <a:rect r="r" b="b" t="t" l="l"/>
              <a:pathLst>
                <a:path h="5372100" w="8474859">
                  <a:moveTo>
                    <a:pt x="692418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924189" y="5372100"/>
                  </a:lnTo>
                  <a:lnTo>
                    <a:pt x="8474859" y="2686050"/>
                  </a:lnTo>
                  <a:lnTo>
                    <a:pt x="6924189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746549"/>
            <a:ext cx="5339709" cy="564302"/>
            <a:chOff x="0" y="0"/>
            <a:chExt cx="7119613" cy="75240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1711549" y="24335"/>
              <a:ext cx="5408063" cy="6447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059"/>
                </a:lnSpc>
                <a:spcBef>
                  <a:spcPct val="0"/>
                </a:spcBef>
              </a:pPr>
            </a:p>
          </p:txBody>
        </p:sp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34026" r="0" b="0"/>
            <a:stretch>
              <a:fillRect/>
            </a:stretch>
          </p:blipFill>
          <p:spPr>
            <a:xfrm flipH="false" flipV="false" rot="0">
              <a:off x="0" y="0"/>
              <a:ext cx="1317768" cy="752402"/>
            </a:xfrm>
            <a:prstGeom prst="rect">
              <a:avLst/>
            </a:prstGeom>
          </p:spPr>
        </p:pic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8822787" y="-459980"/>
            <a:ext cx="12410554" cy="10746980"/>
            <a:chOff x="0" y="0"/>
            <a:chExt cx="4282440" cy="3708400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19741" r="-34205" t="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-10800000">
            <a:off x="10130016" y="8478080"/>
            <a:ext cx="3724357" cy="4921988"/>
            <a:chOff x="0" y="0"/>
            <a:chExt cx="4064946" cy="5372100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4064946" cy="5372100"/>
            </a:xfrm>
            <a:custGeom>
              <a:avLst/>
              <a:gdLst/>
              <a:ahLst/>
              <a:cxnLst/>
              <a:rect r="r" b="b" t="t" l="l"/>
              <a:pathLst>
                <a:path h="5372100" w="4064946">
                  <a:moveTo>
                    <a:pt x="251427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2514276" y="5372100"/>
                  </a:lnTo>
                  <a:lnTo>
                    <a:pt x="4064946" y="2686050"/>
                  </a:lnTo>
                  <a:lnTo>
                    <a:pt x="2514276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305925"/>
            <a:ext cx="19280880" cy="1312977"/>
            <a:chOff x="0" y="0"/>
            <a:chExt cx="25707840" cy="1750636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13125860" y="-10831345"/>
              <a:ext cx="1750636" cy="23413325"/>
              <a:chOff x="0" y="0"/>
              <a:chExt cx="3130550" cy="41868551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3130550" cy="41868551"/>
              </a:xfrm>
              <a:custGeom>
                <a:avLst/>
                <a:gdLst/>
                <a:ahLst/>
                <a:cxnLst/>
                <a:rect r="r" b="b" t="t" l="l"/>
                <a:pathLst>
                  <a:path h="41868551" w="3130550">
                    <a:moveTo>
                      <a:pt x="0" y="1123950"/>
                    </a:moveTo>
                    <a:lnTo>
                      <a:pt x="0" y="41868551"/>
                    </a:lnTo>
                    <a:lnTo>
                      <a:pt x="3130550" y="41868551"/>
                    </a:lnTo>
                    <a:lnTo>
                      <a:pt x="3130550" y="0"/>
                    </a:lnTo>
                    <a:close/>
                  </a:path>
                </a:pathLst>
              </a:custGeom>
              <a:solidFill>
                <a:srgbClr val="1836B2"/>
              </a:solidFill>
            </p:spPr>
          </p:sp>
        </p:grp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34026" r="0" b="0"/>
            <a:stretch>
              <a:fillRect/>
            </a:stretch>
          </p:blipFill>
          <p:spPr>
            <a:xfrm flipH="false" flipV="false" rot="0">
              <a:off x="0" y="0"/>
              <a:ext cx="3066088" cy="1750636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7764016" y="1836412"/>
            <a:ext cx="3139701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00"/>
              </a:lnSpc>
              <a:spcBef>
                <a:spcPct val="0"/>
              </a:spcBef>
            </a:pPr>
            <a:r>
              <a:rPr lang="en-US" sz="3500" spc="-70">
                <a:solidFill>
                  <a:srgbClr val="1836B2"/>
                </a:solidFill>
                <a:latin typeface="Fira Sans Medium"/>
              </a:rPr>
              <a:t>School Daily Report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764016" y="3546241"/>
            <a:ext cx="3139701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00"/>
              </a:lnSpc>
              <a:spcBef>
                <a:spcPct val="0"/>
              </a:spcBef>
            </a:pPr>
            <a:r>
              <a:rPr lang="en-US" sz="3500" spc="-70">
                <a:solidFill>
                  <a:srgbClr val="1836B2"/>
                </a:solidFill>
                <a:latin typeface="Fira Sans Medium"/>
              </a:rPr>
              <a:t>School overall Report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185451" y="1836412"/>
            <a:ext cx="3139701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00"/>
              </a:lnSpc>
              <a:spcBef>
                <a:spcPct val="0"/>
              </a:spcBef>
            </a:pPr>
            <a:r>
              <a:rPr lang="en-US" sz="3500" spc="-70">
                <a:solidFill>
                  <a:srgbClr val="1836B2"/>
                </a:solidFill>
                <a:latin typeface="Fira Sans Medium"/>
              </a:rPr>
              <a:t>Consumption Report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185451" y="3546241"/>
            <a:ext cx="3139701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00"/>
              </a:lnSpc>
              <a:spcBef>
                <a:spcPct val="0"/>
              </a:spcBef>
            </a:pPr>
            <a:r>
              <a:rPr lang="en-US" sz="3500" spc="-70">
                <a:solidFill>
                  <a:srgbClr val="1836B2"/>
                </a:solidFill>
                <a:latin typeface="Fira Sans Medium"/>
              </a:rPr>
              <a:t>Date span Report</a:t>
            </a:r>
          </a:p>
        </p:txBody>
      </p:sp>
      <p:sp>
        <p:nvSpPr>
          <p:cNvPr name="AutoShape 10" id="10"/>
          <p:cNvSpPr/>
          <p:nvPr/>
        </p:nvSpPr>
        <p:spPr>
          <a:xfrm rot="-10800000">
            <a:off x="7764016" y="4704368"/>
            <a:ext cx="3519296" cy="0"/>
          </a:xfrm>
          <a:prstGeom prst="line">
            <a:avLst/>
          </a:prstGeom>
          <a:ln cap="rnd" w="762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-10800000">
            <a:off x="7764016" y="6414197"/>
            <a:ext cx="3519296" cy="0"/>
          </a:xfrm>
          <a:prstGeom prst="line">
            <a:avLst/>
          </a:prstGeom>
          <a:ln cap="rnd" w="762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-10800000">
            <a:off x="12185451" y="6414197"/>
            <a:ext cx="3519296" cy="0"/>
          </a:xfrm>
          <a:prstGeom prst="line">
            <a:avLst/>
          </a:prstGeom>
          <a:ln cap="rnd" w="762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-10800000">
            <a:off x="12185451" y="4704368"/>
            <a:ext cx="3519296" cy="0"/>
          </a:xfrm>
          <a:prstGeom prst="line">
            <a:avLst/>
          </a:prstGeom>
          <a:ln cap="rnd" w="762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-10800000">
            <a:off x="12185451" y="2994539"/>
            <a:ext cx="3519296" cy="0"/>
          </a:xfrm>
          <a:prstGeom prst="line">
            <a:avLst/>
          </a:prstGeom>
          <a:ln cap="rnd" w="762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rot="-10800000">
            <a:off x="7764016" y="2994539"/>
            <a:ext cx="3519296" cy="0"/>
          </a:xfrm>
          <a:prstGeom prst="line">
            <a:avLst/>
          </a:prstGeom>
          <a:ln cap="rnd" w="762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797151" y="2203421"/>
            <a:ext cx="5220506" cy="6787922"/>
          </a:xfrm>
          <a:prstGeom prst="rect">
            <a:avLst/>
          </a:prstGeom>
        </p:spPr>
      </p:pic>
      <p:grpSp>
        <p:nvGrpSpPr>
          <p:cNvPr name="Group 17" id="17"/>
          <p:cNvGrpSpPr/>
          <p:nvPr/>
        </p:nvGrpSpPr>
        <p:grpSpPr>
          <a:xfrm rot="0">
            <a:off x="797151" y="619763"/>
            <a:ext cx="4194092" cy="2063886"/>
            <a:chOff x="0" y="0"/>
            <a:chExt cx="5592123" cy="2751848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76200"/>
              <a:ext cx="5592123" cy="18203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5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1836B2"/>
                  </a:solidFill>
                  <a:latin typeface="Fira Sans Medium"/>
                </a:rPr>
                <a:t>Report Generation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2346083"/>
              <a:ext cx="5592123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7764016" y="5256070"/>
            <a:ext cx="3139701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00"/>
              </a:lnSpc>
              <a:spcBef>
                <a:spcPct val="0"/>
              </a:spcBef>
            </a:pPr>
            <a:r>
              <a:rPr lang="en-US" sz="3500" spc="-70">
                <a:solidFill>
                  <a:srgbClr val="1836B2"/>
                </a:solidFill>
                <a:latin typeface="Fira Sans Medium"/>
              </a:rPr>
              <a:t>Supply Report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1836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29755" y="1478918"/>
            <a:ext cx="10828489" cy="7329165"/>
            <a:chOff x="0" y="0"/>
            <a:chExt cx="14437985" cy="9772219"/>
          </a:xfrm>
        </p:grpSpPr>
        <p:sp>
          <p:nvSpPr>
            <p:cNvPr name="TextBox 3" id="3"/>
            <p:cNvSpPr txBox="true"/>
            <p:nvPr/>
          </p:nvSpPr>
          <p:spPr>
            <a:xfrm rot="-592460">
              <a:off x="321423" y="1551946"/>
              <a:ext cx="13634597" cy="41250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455"/>
                </a:lnSpc>
                <a:spcBef>
                  <a:spcPct val="0"/>
                </a:spcBef>
              </a:pPr>
              <a:r>
                <a:rPr lang="en-US" sz="22455">
                  <a:solidFill>
                    <a:srgbClr val="F6F3E4"/>
                  </a:solidFill>
                  <a:latin typeface="Bukhari Script Bold"/>
                </a:rPr>
                <a:t>Thank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-515361">
              <a:off x="1792625" y="5132967"/>
              <a:ext cx="12434519" cy="37318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210"/>
                </a:lnSpc>
                <a:spcBef>
                  <a:spcPct val="0"/>
                </a:spcBef>
              </a:pPr>
              <a:r>
                <a:rPr lang="en-US" sz="20210">
                  <a:solidFill>
                    <a:srgbClr val="F6F3E4"/>
                  </a:solidFill>
                  <a:latin typeface="Bukhari Script Bold"/>
                </a:rPr>
                <a:t>you!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9144000" y="8679452"/>
            <a:ext cx="11475496" cy="3215095"/>
            <a:chOff x="0" y="0"/>
            <a:chExt cx="19174398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9174397" cy="5372100"/>
            </a:xfrm>
            <a:custGeom>
              <a:avLst/>
              <a:gdLst/>
              <a:ahLst/>
              <a:cxnLst/>
              <a:rect r="r" b="b" t="t" l="l"/>
              <a:pathLst>
                <a:path h="5372100" w="19174397">
                  <a:moveTo>
                    <a:pt x="17623727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7623727" y="5372100"/>
                  </a:lnTo>
                  <a:lnTo>
                    <a:pt x="19174397" y="2686050"/>
                  </a:lnTo>
                  <a:lnTo>
                    <a:pt x="17623727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5797493" y="-3113068"/>
            <a:ext cx="4711177" cy="6226137"/>
            <a:chOff x="0" y="0"/>
            <a:chExt cx="4064946" cy="53721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4064946" cy="5372100"/>
            </a:xfrm>
            <a:custGeom>
              <a:avLst/>
              <a:gdLst/>
              <a:ahLst/>
              <a:cxnLst/>
              <a:rect r="r" b="b" t="t" l="l"/>
              <a:pathLst>
                <a:path h="5372100" w="4064946">
                  <a:moveTo>
                    <a:pt x="251427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2514276" y="5372100"/>
                  </a:lnTo>
                  <a:lnTo>
                    <a:pt x="4064946" y="2686050"/>
                  </a:lnTo>
                  <a:lnTo>
                    <a:pt x="2514276" y="0"/>
                  </a:lnTo>
                  <a:close/>
                </a:path>
              </a:pathLst>
            </a:custGeom>
            <a:solidFill>
              <a:srgbClr val="86C7ED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-2105452" y="-3113068"/>
            <a:ext cx="10258533" cy="6226137"/>
            <a:chOff x="0" y="0"/>
            <a:chExt cx="8851374" cy="53721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8851374" cy="5372100"/>
            </a:xfrm>
            <a:custGeom>
              <a:avLst/>
              <a:gdLst/>
              <a:ahLst/>
              <a:cxnLst/>
              <a:rect r="r" b="b" t="t" l="l"/>
              <a:pathLst>
                <a:path h="5372100" w="8851374">
                  <a:moveTo>
                    <a:pt x="7300704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7300704" y="5372100"/>
                  </a:lnTo>
                  <a:lnTo>
                    <a:pt x="8851374" y="2686050"/>
                  </a:lnTo>
                  <a:lnTo>
                    <a:pt x="7300704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095375"/>
            <a:ext cx="5093984" cy="1146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sz="8000" u="none">
                <a:solidFill>
                  <a:srgbClr val="FFFFFF"/>
                </a:solidFill>
                <a:latin typeface="Fira Sans Medium Bold"/>
              </a:rPr>
              <a:t>Agenda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88931" y="9220200"/>
            <a:ext cx="5870369" cy="486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pc="-60" u="none">
                <a:solidFill>
                  <a:srgbClr val="FFFFFF"/>
                </a:solidFill>
                <a:latin typeface="Fira Sans Medium"/>
              </a:rPr>
              <a:t>Our Key Discussion Points</a:t>
            </a:r>
          </a:p>
        </p:txBody>
      </p:sp>
      <p:sp>
        <p:nvSpPr>
          <p:cNvPr name="AutoShape 10" id="10"/>
          <p:cNvSpPr/>
          <p:nvPr/>
        </p:nvSpPr>
        <p:spPr>
          <a:xfrm rot="-10800000">
            <a:off x="1028700" y="5502573"/>
            <a:ext cx="7124382" cy="0"/>
          </a:xfrm>
          <a:prstGeom prst="line">
            <a:avLst/>
          </a:prstGeom>
          <a:ln cap="rnd" w="47625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1028700" y="4597063"/>
            <a:ext cx="7363943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Fira Sans Light Bold"/>
              </a:rPr>
              <a:t>management of mid day meal at ZP level</a:t>
            </a:r>
          </a:p>
        </p:txBody>
      </p:sp>
      <p:sp>
        <p:nvSpPr>
          <p:cNvPr name="AutoShape 12" id="12"/>
          <p:cNvSpPr/>
          <p:nvPr/>
        </p:nvSpPr>
        <p:spPr>
          <a:xfrm rot="-10800000">
            <a:off x="1028700" y="6649690"/>
            <a:ext cx="7124382" cy="0"/>
          </a:xfrm>
          <a:prstGeom prst="line">
            <a:avLst/>
          </a:prstGeom>
          <a:ln cap="rnd" w="47625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028700" y="5863724"/>
            <a:ext cx="392465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Fira Sans Light Bold"/>
              </a:rPr>
              <a:t>reducing food wastages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34918" y="4714490"/>
            <a:ext cx="632833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Fira Sans Light Bold"/>
              </a:rPr>
              <a:t>efficient supply chain</a:t>
            </a:r>
          </a:p>
        </p:txBody>
      </p:sp>
      <p:sp>
        <p:nvSpPr>
          <p:cNvPr name="AutoShape 15" id="15"/>
          <p:cNvSpPr/>
          <p:nvPr/>
        </p:nvSpPr>
        <p:spPr>
          <a:xfrm rot="-10800000">
            <a:off x="10134918" y="5502573"/>
            <a:ext cx="7124382" cy="0"/>
          </a:xfrm>
          <a:prstGeom prst="line">
            <a:avLst/>
          </a:prstGeom>
          <a:ln cap="rnd" w="47625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10134918" y="5861607"/>
            <a:ext cx="632833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Fira Sans Light Bold"/>
              </a:rPr>
              <a:t>keeping quantity track</a:t>
            </a:r>
          </a:p>
        </p:txBody>
      </p:sp>
      <p:sp>
        <p:nvSpPr>
          <p:cNvPr name="AutoShape 17" id="17"/>
          <p:cNvSpPr/>
          <p:nvPr/>
        </p:nvSpPr>
        <p:spPr>
          <a:xfrm rot="-10800000">
            <a:off x="10134918" y="6649690"/>
            <a:ext cx="7124382" cy="0"/>
          </a:xfrm>
          <a:prstGeom prst="line">
            <a:avLst/>
          </a:prstGeom>
          <a:ln cap="rnd" w="47625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4364660" y="3428954"/>
            <a:ext cx="11137610" cy="6858046"/>
            <a:chOff x="0" y="0"/>
            <a:chExt cx="8724403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8724403" cy="5372100"/>
            </a:xfrm>
            <a:custGeom>
              <a:avLst/>
              <a:gdLst/>
              <a:ahLst/>
              <a:cxnLst/>
              <a:rect r="r" b="b" t="t" l="l"/>
              <a:pathLst>
                <a:path h="5372100" w="8724403">
                  <a:moveTo>
                    <a:pt x="7173733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7173733" y="5372100"/>
                  </a:lnTo>
                  <a:lnTo>
                    <a:pt x="8724403" y="2686050"/>
                  </a:lnTo>
                  <a:lnTo>
                    <a:pt x="7173733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-234064" y="-1263003"/>
            <a:ext cx="9378064" cy="8120980"/>
            <a:chOff x="0" y="0"/>
            <a:chExt cx="4282440" cy="37084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0" r="0" t="-3293" b="-1218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9144000" y="1616966"/>
            <a:ext cx="8992881" cy="7467311"/>
            <a:chOff x="0" y="0"/>
            <a:chExt cx="11990509" cy="995641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66675"/>
              <a:ext cx="11990509" cy="30405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880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000000"/>
                  </a:solidFill>
                  <a:latin typeface="Fira Sans Medium Bold"/>
                </a:rPr>
                <a:t>Quantity Calculation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671720"/>
              <a:ext cx="11990509" cy="46100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3000" spc="-60">
                  <a:solidFill>
                    <a:srgbClr val="000000"/>
                  </a:solidFill>
                  <a:latin typeface="Fira Sans Medium"/>
                </a:rPr>
                <a:t>government provides guidelines regarding quantity.</a:t>
              </a:r>
            </a:p>
            <a:p>
              <a:pPr>
                <a:lnSpc>
                  <a:spcPts val="3900"/>
                </a:lnSpc>
              </a:pPr>
              <a:r>
                <a:rPr lang="en-US" sz="3000" spc="-60">
                  <a:solidFill>
                    <a:srgbClr val="000000"/>
                  </a:solidFill>
                  <a:latin typeface="Fira Sans Medium"/>
                </a:rPr>
                <a:t>each school has its own rice index according to that other ingredient's must be added into the meal. this will help to overall growth of students and have a control on uses of material. </a:t>
              </a:r>
            </a:p>
            <a:p>
              <a:pPr>
                <a:lnSpc>
                  <a:spcPts val="3900"/>
                </a:lnSpc>
              </a:pPr>
            </a:p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pc="-60">
                  <a:solidFill>
                    <a:srgbClr val="000000"/>
                  </a:solidFill>
                  <a:latin typeface="Fira Sans Medium"/>
                </a:rPr>
                <a:t> 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431270"/>
              <a:ext cx="11168485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36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997695" y="1841099"/>
            <a:ext cx="7259697" cy="0"/>
          </a:xfrm>
          <a:prstGeom prst="line">
            <a:avLst/>
          </a:prstGeom>
          <a:ln cap="rnd" w="381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9997695" y="3055265"/>
            <a:ext cx="7259697" cy="0"/>
          </a:xfrm>
          <a:prstGeom prst="line">
            <a:avLst/>
          </a:prstGeom>
          <a:ln cap="rnd" w="381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9997695" y="6697763"/>
            <a:ext cx="7259697" cy="0"/>
          </a:xfrm>
          <a:prstGeom prst="line">
            <a:avLst/>
          </a:prstGeom>
          <a:ln cap="rnd" w="381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9997695" y="4269431"/>
            <a:ext cx="7259697" cy="0"/>
          </a:xfrm>
          <a:prstGeom prst="line">
            <a:avLst/>
          </a:prstGeom>
          <a:ln cap="rnd" w="381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9997695" y="5483597"/>
            <a:ext cx="7259697" cy="0"/>
          </a:xfrm>
          <a:prstGeom prst="line">
            <a:avLst/>
          </a:prstGeom>
          <a:ln cap="rnd" w="381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-2980538" y="0"/>
            <a:ext cx="11233880" cy="10287000"/>
            <a:chOff x="0" y="0"/>
            <a:chExt cx="5866582" cy="537210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866582" cy="5372100"/>
            </a:xfrm>
            <a:custGeom>
              <a:avLst/>
              <a:gdLst/>
              <a:ahLst/>
              <a:cxnLst/>
              <a:rect r="r" b="b" t="t" l="l"/>
              <a:pathLst>
                <a:path h="5372100" w="5866582">
                  <a:moveTo>
                    <a:pt x="431591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315912" y="5372100"/>
                  </a:lnTo>
                  <a:lnTo>
                    <a:pt x="5866582" y="2686050"/>
                  </a:lnTo>
                  <a:lnTo>
                    <a:pt x="4315912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11258145" y="8674855"/>
            <a:ext cx="9822161" cy="6226137"/>
            <a:chOff x="0" y="0"/>
            <a:chExt cx="8474859" cy="5372100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8474859" cy="5372100"/>
            </a:xfrm>
            <a:custGeom>
              <a:avLst/>
              <a:gdLst/>
              <a:ahLst/>
              <a:cxnLst/>
              <a:rect r="r" b="b" t="t" l="l"/>
              <a:pathLst>
                <a:path h="5372100" w="8474859">
                  <a:moveTo>
                    <a:pt x="692418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924189" y="5372100"/>
                  </a:lnTo>
                  <a:lnTo>
                    <a:pt x="8474859" y="2686050"/>
                  </a:lnTo>
                  <a:lnTo>
                    <a:pt x="6924189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AutoShape 11" id="11"/>
          <p:cNvSpPr/>
          <p:nvPr/>
        </p:nvSpPr>
        <p:spPr>
          <a:xfrm rot="0">
            <a:off x="9997695" y="1121641"/>
            <a:ext cx="239988" cy="262851"/>
          </a:xfrm>
          <a:prstGeom prst="rect">
            <a:avLst/>
          </a:prstGeom>
          <a:solidFill>
            <a:srgbClr val="A066CB"/>
          </a:solidFill>
        </p:spPr>
      </p:sp>
      <p:sp>
        <p:nvSpPr>
          <p:cNvPr name="TextBox 12" id="12"/>
          <p:cNvSpPr txBox="true"/>
          <p:nvPr/>
        </p:nvSpPr>
        <p:spPr>
          <a:xfrm rot="0">
            <a:off x="11009769" y="1063413"/>
            <a:ext cx="496752" cy="360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90"/>
              </a:lnSpc>
              <a:spcBef>
                <a:spcPct val="0"/>
              </a:spcBef>
            </a:pPr>
            <a:r>
              <a:rPr lang="en-US" sz="2300">
                <a:solidFill>
                  <a:srgbClr val="86C7ED"/>
                </a:solidFill>
                <a:latin typeface="Fira Sans Medium"/>
              </a:rPr>
              <a:t>0</a:t>
            </a:r>
            <a:r>
              <a:rPr lang="en-US" sz="2300" u="none">
                <a:solidFill>
                  <a:srgbClr val="86C7ED"/>
                </a:solidFill>
                <a:latin typeface="Fira Sans Medium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25999" y="688575"/>
            <a:ext cx="5131393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pc="-60">
                <a:solidFill>
                  <a:srgbClr val="000000"/>
                </a:solidFill>
                <a:latin typeface="Fira Sans Medium"/>
              </a:rPr>
              <a:t>prior count of student and plates upload on portal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09769" y="2277579"/>
            <a:ext cx="496752" cy="360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90"/>
              </a:lnSpc>
              <a:spcBef>
                <a:spcPct val="0"/>
              </a:spcBef>
            </a:pPr>
            <a:r>
              <a:rPr lang="en-US" sz="2300">
                <a:solidFill>
                  <a:srgbClr val="86C7ED"/>
                </a:solidFill>
                <a:latin typeface="Fira Sans Medium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09769" y="3491745"/>
            <a:ext cx="496752" cy="360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90"/>
              </a:lnSpc>
              <a:spcBef>
                <a:spcPct val="0"/>
              </a:spcBef>
            </a:pPr>
            <a:r>
              <a:rPr lang="en-US" sz="2300">
                <a:solidFill>
                  <a:srgbClr val="86C7ED"/>
                </a:solidFill>
                <a:latin typeface="Fira Sans Medium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009769" y="4705911"/>
            <a:ext cx="496752" cy="360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90"/>
              </a:lnSpc>
              <a:spcBef>
                <a:spcPct val="0"/>
              </a:spcBef>
            </a:pPr>
            <a:r>
              <a:rPr lang="en-US" sz="2300">
                <a:solidFill>
                  <a:srgbClr val="86C7ED"/>
                </a:solidFill>
                <a:latin typeface="Fira Sans Medium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011678" y="5920077"/>
            <a:ext cx="496752" cy="360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90"/>
              </a:lnSpc>
              <a:spcBef>
                <a:spcPct val="0"/>
              </a:spcBef>
            </a:pPr>
            <a:r>
              <a:rPr lang="en-US" sz="2300">
                <a:solidFill>
                  <a:srgbClr val="86C7ED"/>
                </a:solidFill>
                <a:latin typeface="Fira Sans Medium"/>
              </a:rPr>
              <a:t>05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028700" y="2910995"/>
            <a:ext cx="4826905" cy="4465011"/>
            <a:chOff x="0" y="0"/>
            <a:chExt cx="6435873" cy="5953347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66675"/>
              <a:ext cx="6435873" cy="45264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>
                  <a:solidFill>
                    <a:srgbClr val="FFFFFF"/>
                  </a:solidFill>
                  <a:latin typeface="Fira Sans Medium"/>
                </a:rPr>
                <a:t>Food Wastage </a:t>
              </a:r>
            </a:p>
            <a:p>
              <a:pPr marL="0" indent="0" lvl="0">
                <a:lnSpc>
                  <a:spcPts val="880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FFFFFF"/>
                  </a:solidFill>
                  <a:latin typeface="Fira Sans Medium"/>
                </a:rPr>
                <a:t>Control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5305648"/>
              <a:ext cx="5457535" cy="6476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2127907" y="1952883"/>
            <a:ext cx="5131393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pc="-60">
                <a:solidFill>
                  <a:srgbClr val="000000"/>
                </a:solidFill>
                <a:latin typeface="Fira Sans Medium"/>
              </a:rPr>
              <a:t>the admin can track the data at backend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125999" y="3167048"/>
            <a:ext cx="5821799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pc="-60">
                <a:solidFill>
                  <a:srgbClr val="000000"/>
                </a:solidFill>
                <a:latin typeface="Fira Sans Medium"/>
              </a:rPr>
              <a:t>school will get information regarding quantity of ingredients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25999" y="4381214"/>
            <a:ext cx="5131393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pc="-60">
                <a:solidFill>
                  <a:srgbClr val="000000"/>
                </a:solidFill>
                <a:latin typeface="Fira Sans Medium"/>
              </a:rPr>
              <a:t>according to number of plates they should cook meal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127907" y="5595380"/>
            <a:ext cx="5131393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pc="-60">
                <a:solidFill>
                  <a:srgbClr val="000000"/>
                </a:solidFill>
                <a:latin typeface="Fira Sans Medium"/>
              </a:rPr>
              <a:t>this process will help to reduce wastage of food </a:t>
            </a:r>
          </a:p>
        </p:txBody>
      </p:sp>
      <p:sp>
        <p:nvSpPr>
          <p:cNvPr name="AutoShape 25" id="25"/>
          <p:cNvSpPr/>
          <p:nvPr/>
        </p:nvSpPr>
        <p:spPr>
          <a:xfrm rot="0">
            <a:off x="9997695" y="2335807"/>
            <a:ext cx="239988" cy="262851"/>
          </a:xfrm>
          <a:prstGeom prst="rect">
            <a:avLst/>
          </a:prstGeom>
          <a:solidFill>
            <a:srgbClr val="A066CB"/>
          </a:solidFill>
        </p:spPr>
      </p:sp>
      <p:sp>
        <p:nvSpPr>
          <p:cNvPr name="AutoShape 26" id="26"/>
          <p:cNvSpPr/>
          <p:nvPr/>
        </p:nvSpPr>
        <p:spPr>
          <a:xfrm rot="0">
            <a:off x="9997695" y="3549973"/>
            <a:ext cx="239988" cy="262851"/>
          </a:xfrm>
          <a:prstGeom prst="rect">
            <a:avLst/>
          </a:prstGeom>
          <a:solidFill>
            <a:srgbClr val="A066CB"/>
          </a:solidFill>
        </p:spPr>
      </p:sp>
      <p:sp>
        <p:nvSpPr>
          <p:cNvPr name="AutoShape 27" id="27"/>
          <p:cNvSpPr/>
          <p:nvPr/>
        </p:nvSpPr>
        <p:spPr>
          <a:xfrm rot="0">
            <a:off x="9997695" y="4764139"/>
            <a:ext cx="239988" cy="262851"/>
          </a:xfrm>
          <a:prstGeom prst="rect">
            <a:avLst/>
          </a:prstGeom>
          <a:solidFill>
            <a:srgbClr val="A066CB"/>
          </a:solidFill>
        </p:spPr>
      </p:sp>
      <p:sp>
        <p:nvSpPr>
          <p:cNvPr name="AutoShape 28" id="28"/>
          <p:cNvSpPr/>
          <p:nvPr/>
        </p:nvSpPr>
        <p:spPr>
          <a:xfrm rot="0">
            <a:off x="9997695" y="5978304"/>
            <a:ext cx="239988" cy="262851"/>
          </a:xfrm>
          <a:prstGeom prst="rect">
            <a:avLst/>
          </a:prstGeom>
          <a:solidFill>
            <a:srgbClr val="A066CB"/>
          </a:solid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36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2876749" y="79631"/>
            <a:ext cx="12020749" cy="10409427"/>
            <a:chOff x="0" y="0"/>
            <a:chExt cx="4282440" cy="37084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0997" r="-22484" t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14146227" y="-4233707"/>
            <a:ext cx="6729936" cy="6226137"/>
            <a:chOff x="0" y="0"/>
            <a:chExt cx="5806793" cy="53721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5806793" cy="5372100"/>
            </a:xfrm>
            <a:custGeom>
              <a:avLst/>
              <a:gdLst/>
              <a:ahLst/>
              <a:cxnLst/>
              <a:rect r="r" b="b" t="t" l="l"/>
              <a:pathLst>
                <a:path h="5372100" w="5806793">
                  <a:moveTo>
                    <a:pt x="4256123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256123" y="5372100"/>
                  </a:lnTo>
                  <a:lnTo>
                    <a:pt x="5806793" y="2686050"/>
                  </a:lnTo>
                  <a:lnTo>
                    <a:pt x="4256123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34026" r="0" b="0"/>
          <a:stretch>
            <a:fillRect/>
          </a:stretch>
        </p:blipFill>
        <p:spPr>
          <a:xfrm flipH="false" flipV="false" rot="0">
            <a:off x="16522869" y="746549"/>
            <a:ext cx="988326" cy="564302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1055610" y="2620433"/>
            <a:ext cx="6880363" cy="5327821"/>
            <a:chOff x="0" y="0"/>
            <a:chExt cx="9173818" cy="710376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66675"/>
              <a:ext cx="9173818" cy="30405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880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FFFFFF"/>
                  </a:solidFill>
                  <a:latin typeface="Fira Sans Medium Bold"/>
                </a:rPr>
                <a:t>Quantity Management 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814462"/>
              <a:ext cx="6965108" cy="32892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pc="-60">
                  <a:solidFill>
                    <a:srgbClr val="FFFFFF"/>
                  </a:solidFill>
                  <a:latin typeface="Fira Sans Medium"/>
                </a:rPr>
                <a:t>the portal has  track of  grains used per day this will help to ensure in time delivery . And also stop malpractices in this  schme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305925"/>
            <a:ext cx="19280880" cy="1312977"/>
            <a:chOff x="0" y="0"/>
            <a:chExt cx="25707840" cy="1750636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13125860" y="-10831345"/>
              <a:ext cx="1750636" cy="23413325"/>
              <a:chOff x="0" y="0"/>
              <a:chExt cx="3130550" cy="41868551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3130550" cy="41868551"/>
              </a:xfrm>
              <a:custGeom>
                <a:avLst/>
                <a:gdLst/>
                <a:ahLst/>
                <a:cxnLst/>
                <a:rect r="r" b="b" t="t" l="l"/>
                <a:pathLst>
                  <a:path h="41868551" w="3130550">
                    <a:moveTo>
                      <a:pt x="0" y="1123950"/>
                    </a:moveTo>
                    <a:lnTo>
                      <a:pt x="0" y="41868551"/>
                    </a:lnTo>
                    <a:lnTo>
                      <a:pt x="3130550" y="41868551"/>
                    </a:lnTo>
                    <a:lnTo>
                      <a:pt x="3130550" y="0"/>
                    </a:lnTo>
                    <a:close/>
                  </a:path>
                </a:pathLst>
              </a:custGeom>
              <a:solidFill>
                <a:srgbClr val="1836B2"/>
              </a:solidFill>
            </p:spPr>
          </p:sp>
        </p:grp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34026" r="0" b="0"/>
            <a:stretch>
              <a:fillRect/>
            </a:stretch>
          </p:blipFill>
          <p:spPr>
            <a:xfrm flipH="false" flipV="false" rot="0">
              <a:off x="0" y="0"/>
              <a:ext cx="3066088" cy="1750636"/>
            </a:xfrm>
            <a:prstGeom prst="rect">
              <a:avLst/>
            </a:prstGeom>
          </p:spPr>
        </p:pic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4138330" y="468345"/>
            <a:ext cx="12110722" cy="8789955"/>
            <a:chOff x="0" y="0"/>
            <a:chExt cx="2899410" cy="2104390"/>
          </a:xfrm>
        </p:grpSpPr>
        <p:sp>
          <p:nvSpPr>
            <p:cNvPr name="Freeform 7" id="7"/>
            <p:cNvSpPr/>
            <p:nvPr/>
          </p:nvSpPr>
          <p:spPr>
            <a:xfrm>
              <a:off x="13970" y="-1270"/>
              <a:ext cx="2903220" cy="2115820"/>
            </a:xfrm>
            <a:custGeom>
              <a:avLst/>
              <a:gdLst/>
              <a:ahLst/>
              <a:cxnLst/>
              <a:rect r="r" b="b" t="t" l="l"/>
              <a:pathLst>
                <a:path h="2115820" w="2903220">
                  <a:moveTo>
                    <a:pt x="2881630" y="800100"/>
                  </a:moveTo>
                  <a:cubicBezTo>
                    <a:pt x="2880360" y="624840"/>
                    <a:pt x="2870200" y="412750"/>
                    <a:pt x="2870200" y="222250"/>
                  </a:cubicBezTo>
                  <a:cubicBezTo>
                    <a:pt x="2870200" y="170180"/>
                    <a:pt x="2868930" y="66040"/>
                    <a:pt x="2862580" y="13970"/>
                  </a:cubicBezTo>
                  <a:cubicBezTo>
                    <a:pt x="2710180" y="13970"/>
                    <a:pt x="2546350" y="1270"/>
                    <a:pt x="2392680" y="1270"/>
                  </a:cubicBezTo>
                  <a:cubicBezTo>
                    <a:pt x="1593850" y="3810"/>
                    <a:pt x="802640" y="0"/>
                    <a:pt x="5080" y="1270"/>
                  </a:cubicBezTo>
                  <a:cubicBezTo>
                    <a:pt x="5080" y="171450"/>
                    <a:pt x="0" y="360680"/>
                    <a:pt x="1270" y="530860"/>
                  </a:cubicBezTo>
                  <a:cubicBezTo>
                    <a:pt x="3810" y="848360"/>
                    <a:pt x="7620" y="1167130"/>
                    <a:pt x="7620" y="1484630"/>
                  </a:cubicBezTo>
                  <a:cubicBezTo>
                    <a:pt x="7620" y="1638300"/>
                    <a:pt x="6350" y="1790700"/>
                    <a:pt x="13970" y="1944370"/>
                  </a:cubicBezTo>
                  <a:cubicBezTo>
                    <a:pt x="16510" y="1993900"/>
                    <a:pt x="19050" y="2042160"/>
                    <a:pt x="24130" y="2091690"/>
                  </a:cubicBezTo>
                  <a:cubicBezTo>
                    <a:pt x="191770" y="2094230"/>
                    <a:pt x="358140" y="2098040"/>
                    <a:pt x="525780" y="2103120"/>
                  </a:cubicBezTo>
                  <a:cubicBezTo>
                    <a:pt x="971550" y="2115820"/>
                    <a:pt x="1404620" y="2095500"/>
                    <a:pt x="1864360" y="2104390"/>
                  </a:cubicBezTo>
                  <a:cubicBezTo>
                    <a:pt x="2211070" y="2110740"/>
                    <a:pt x="2551430" y="2091690"/>
                    <a:pt x="2898140" y="2091690"/>
                  </a:cubicBezTo>
                  <a:cubicBezTo>
                    <a:pt x="2898140" y="2075180"/>
                    <a:pt x="2899410" y="1978660"/>
                    <a:pt x="2900680" y="1962150"/>
                  </a:cubicBezTo>
                  <a:cubicBezTo>
                    <a:pt x="2903220" y="1863090"/>
                    <a:pt x="2889250" y="1677670"/>
                    <a:pt x="2890520" y="1578610"/>
                  </a:cubicBezTo>
                  <a:cubicBezTo>
                    <a:pt x="2896870" y="1170940"/>
                    <a:pt x="2884170" y="1151890"/>
                    <a:pt x="2881630" y="800100"/>
                  </a:cubicBezTo>
                  <a:close/>
                </a:path>
              </a:pathLst>
            </a:custGeom>
            <a:blipFill>
              <a:blip r:embed="rId4"/>
              <a:stretch>
                <a:fillRect l="0" r="0" t="-1871" b="-1871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477707" y="468345"/>
            <a:ext cx="4194092" cy="1359036"/>
            <a:chOff x="0" y="0"/>
            <a:chExt cx="5592123" cy="1812048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76200"/>
              <a:ext cx="5592123" cy="8805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5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1836B2"/>
                  </a:solidFill>
                  <a:latin typeface="Fira Sans Medium"/>
                </a:rPr>
                <a:t>SITE MAP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406283"/>
              <a:ext cx="5592123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889139" y="1393806"/>
            <a:ext cx="5981642" cy="0"/>
          </a:xfrm>
          <a:prstGeom prst="line">
            <a:avLst/>
          </a:prstGeom>
          <a:ln cap="rnd" w="28575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8889139" y="2394220"/>
            <a:ext cx="5981642" cy="0"/>
          </a:xfrm>
          <a:prstGeom prst="line">
            <a:avLst/>
          </a:prstGeom>
          <a:ln cap="rnd" w="28575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-3613998" y="0"/>
            <a:ext cx="11233880" cy="10287000"/>
            <a:chOff x="0" y="0"/>
            <a:chExt cx="5866582" cy="53721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5866582" cy="5372100"/>
            </a:xfrm>
            <a:custGeom>
              <a:avLst/>
              <a:gdLst/>
              <a:ahLst/>
              <a:cxnLst/>
              <a:rect r="r" b="b" t="t" l="l"/>
              <a:pathLst>
                <a:path h="5372100" w="5866582">
                  <a:moveTo>
                    <a:pt x="431591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315912" y="5372100"/>
                  </a:lnTo>
                  <a:lnTo>
                    <a:pt x="5866582" y="2686050"/>
                  </a:lnTo>
                  <a:lnTo>
                    <a:pt x="4315912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11258145" y="8674855"/>
            <a:ext cx="9822161" cy="6226137"/>
            <a:chOff x="0" y="0"/>
            <a:chExt cx="8474859" cy="53721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8474859" cy="5372100"/>
            </a:xfrm>
            <a:custGeom>
              <a:avLst/>
              <a:gdLst/>
              <a:ahLst/>
              <a:cxnLst/>
              <a:rect r="r" b="b" t="t" l="l"/>
              <a:pathLst>
                <a:path h="5372100" w="8474859">
                  <a:moveTo>
                    <a:pt x="692418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924189" y="5372100"/>
                  </a:lnTo>
                  <a:lnTo>
                    <a:pt x="8474859" y="2686050"/>
                  </a:lnTo>
                  <a:lnTo>
                    <a:pt x="6924189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AutoShape 8" id="8"/>
          <p:cNvSpPr/>
          <p:nvPr/>
        </p:nvSpPr>
        <p:spPr>
          <a:xfrm rot="0">
            <a:off x="8889139" y="799598"/>
            <a:ext cx="197738" cy="216577"/>
          </a:xfrm>
          <a:prstGeom prst="rect">
            <a:avLst/>
          </a:prstGeom>
          <a:solidFill>
            <a:srgbClr val="A066CB"/>
          </a:solidFill>
        </p:spPr>
      </p:sp>
      <p:sp>
        <p:nvSpPr>
          <p:cNvPr name="AutoShape 9" id="9"/>
          <p:cNvSpPr/>
          <p:nvPr/>
        </p:nvSpPr>
        <p:spPr>
          <a:xfrm rot="0">
            <a:off x="8889139" y="1800012"/>
            <a:ext cx="197738" cy="216577"/>
          </a:xfrm>
          <a:prstGeom prst="rect">
            <a:avLst/>
          </a:prstGeom>
          <a:solidFill>
            <a:srgbClr val="A066CB"/>
          </a:solidFill>
        </p:spPr>
      </p:sp>
      <p:sp>
        <p:nvSpPr>
          <p:cNvPr name="AutoShape 10" id="10"/>
          <p:cNvSpPr/>
          <p:nvPr/>
        </p:nvSpPr>
        <p:spPr>
          <a:xfrm rot="0">
            <a:off x="8889139" y="2800427"/>
            <a:ext cx="197738" cy="216577"/>
          </a:xfrm>
          <a:prstGeom prst="rect">
            <a:avLst/>
          </a:prstGeom>
          <a:solidFill>
            <a:srgbClr val="A066CB"/>
          </a:solidFill>
        </p:spPr>
      </p:sp>
      <p:sp>
        <p:nvSpPr>
          <p:cNvPr name="AutoShape 11" id="11"/>
          <p:cNvSpPr/>
          <p:nvPr/>
        </p:nvSpPr>
        <p:spPr>
          <a:xfrm rot="0">
            <a:off x="8889139" y="4801256"/>
            <a:ext cx="197738" cy="216577"/>
          </a:xfrm>
          <a:prstGeom prst="rect">
            <a:avLst/>
          </a:prstGeom>
          <a:solidFill>
            <a:srgbClr val="A066CB"/>
          </a:solidFill>
        </p:spPr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10655" r="1075" b="6505"/>
          <a:stretch>
            <a:fillRect/>
          </a:stretch>
        </p:blipFill>
        <p:spPr>
          <a:xfrm flipH="false" flipV="false" rot="0">
            <a:off x="2967057" y="4017418"/>
            <a:ext cx="12387471" cy="5834874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9723040" y="748267"/>
            <a:ext cx="409300" cy="300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63"/>
              </a:lnSpc>
              <a:spcBef>
                <a:spcPct val="0"/>
              </a:spcBef>
            </a:pPr>
            <a:r>
              <a:rPr lang="en-US" sz="1895">
                <a:solidFill>
                  <a:srgbClr val="86C7ED"/>
                </a:solidFill>
                <a:latin typeface="Fira Sans Medium"/>
              </a:rPr>
              <a:t>0</a:t>
            </a:r>
            <a:r>
              <a:rPr lang="en-US" sz="1895" u="none">
                <a:solidFill>
                  <a:srgbClr val="86C7ED"/>
                </a:solidFill>
                <a:latin typeface="Fira Sans Medium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642759" y="694444"/>
            <a:ext cx="4228021" cy="40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213"/>
              </a:lnSpc>
              <a:spcBef>
                <a:spcPct val="0"/>
              </a:spcBef>
            </a:pPr>
            <a:r>
              <a:rPr lang="en-US" sz="2471" spc="-49">
                <a:solidFill>
                  <a:srgbClr val="000000"/>
                </a:solidFill>
                <a:latin typeface="Fira Sans Medium"/>
              </a:rPr>
              <a:t>enter date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23040" y="1748682"/>
            <a:ext cx="409300" cy="300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63"/>
              </a:lnSpc>
              <a:spcBef>
                <a:spcPct val="0"/>
              </a:spcBef>
            </a:pPr>
            <a:r>
              <a:rPr lang="en-US" sz="1895">
                <a:solidFill>
                  <a:srgbClr val="86C7ED"/>
                </a:solidFill>
                <a:latin typeface="Fira Sans Medium"/>
              </a:rPr>
              <a:t>02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23040" y="2749096"/>
            <a:ext cx="409300" cy="300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63"/>
              </a:lnSpc>
              <a:spcBef>
                <a:spcPct val="0"/>
              </a:spcBef>
            </a:pPr>
            <a:r>
              <a:rPr lang="en-US" sz="1895">
                <a:solidFill>
                  <a:srgbClr val="86C7ED"/>
                </a:solidFill>
                <a:latin typeface="Fira Sans Medium"/>
              </a:rPr>
              <a:t>03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553605" y="723019"/>
            <a:ext cx="4826905" cy="2236160"/>
            <a:chOff x="0" y="0"/>
            <a:chExt cx="6435873" cy="2981547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66675"/>
              <a:ext cx="6435873" cy="1554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880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FFFFFF"/>
                  </a:solidFill>
                  <a:latin typeface="Fira Sans Medium"/>
                </a:rPr>
                <a:t>Dataentry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2333848"/>
              <a:ext cx="5457535" cy="6476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642759" y="1487319"/>
            <a:ext cx="4228021" cy="813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213"/>
              </a:lnSpc>
              <a:spcBef>
                <a:spcPct val="0"/>
              </a:spcBef>
            </a:pPr>
            <a:r>
              <a:rPr lang="en-US" sz="2471" spc="-49">
                <a:solidFill>
                  <a:srgbClr val="000000"/>
                </a:solidFill>
                <a:latin typeface="Fira Sans Medium"/>
              </a:rPr>
              <a:t>enter no of students and plates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642759" y="2695273"/>
            <a:ext cx="4228021" cy="40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213"/>
              </a:lnSpc>
              <a:spcBef>
                <a:spcPct val="0"/>
              </a:spcBef>
            </a:pPr>
            <a:r>
              <a:rPr lang="en-US" sz="2471" spc="-49">
                <a:solidFill>
                  <a:srgbClr val="000000"/>
                </a:solidFill>
                <a:latin typeface="Fira Sans Medium"/>
              </a:rPr>
              <a:t>select ingredients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889139" y="1393806"/>
            <a:ext cx="5981642" cy="0"/>
          </a:xfrm>
          <a:prstGeom prst="line">
            <a:avLst/>
          </a:prstGeom>
          <a:ln cap="rnd" w="28575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3613998" y="0"/>
            <a:ext cx="11864962" cy="10287000"/>
            <a:chOff x="0" y="0"/>
            <a:chExt cx="6196147" cy="53721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196147" cy="5372100"/>
            </a:xfrm>
            <a:custGeom>
              <a:avLst/>
              <a:gdLst/>
              <a:ahLst/>
              <a:cxnLst/>
              <a:rect r="r" b="b" t="t" l="l"/>
              <a:pathLst>
                <a:path h="5372100" w="6196147">
                  <a:moveTo>
                    <a:pt x="4645477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45477" y="5372100"/>
                  </a:lnTo>
                  <a:lnTo>
                    <a:pt x="6196147" y="2686050"/>
                  </a:lnTo>
                  <a:lnTo>
                    <a:pt x="4645477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1258145" y="8674855"/>
            <a:ext cx="9822161" cy="6226137"/>
            <a:chOff x="0" y="0"/>
            <a:chExt cx="8474859" cy="53721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8474859" cy="5372100"/>
            </a:xfrm>
            <a:custGeom>
              <a:avLst/>
              <a:gdLst/>
              <a:ahLst/>
              <a:cxnLst/>
              <a:rect r="r" b="b" t="t" l="l"/>
              <a:pathLst>
                <a:path h="5372100" w="8474859">
                  <a:moveTo>
                    <a:pt x="692418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924189" y="5372100"/>
                  </a:lnTo>
                  <a:lnTo>
                    <a:pt x="8474859" y="2686050"/>
                  </a:lnTo>
                  <a:lnTo>
                    <a:pt x="6924189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AutoShape 7" id="7"/>
          <p:cNvSpPr/>
          <p:nvPr/>
        </p:nvSpPr>
        <p:spPr>
          <a:xfrm rot="0">
            <a:off x="8889139" y="799598"/>
            <a:ext cx="197738" cy="216577"/>
          </a:xfrm>
          <a:prstGeom prst="rect">
            <a:avLst/>
          </a:prstGeom>
          <a:solidFill>
            <a:srgbClr val="A066CB"/>
          </a:solidFill>
        </p:spPr>
      </p:sp>
      <p:sp>
        <p:nvSpPr>
          <p:cNvPr name="AutoShape 8" id="8"/>
          <p:cNvSpPr/>
          <p:nvPr/>
        </p:nvSpPr>
        <p:spPr>
          <a:xfrm rot="0">
            <a:off x="8889139" y="1800012"/>
            <a:ext cx="197738" cy="216577"/>
          </a:xfrm>
          <a:prstGeom prst="rect">
            <a:avLst/>
          </a:prstGeom>
          <a:solidFill>
            <a:srgbClr val="A066CB"/>
          </a:solidFill>
        </p:spPr>
      </p:sp>
      <p:sp>
        <p:nvSpPr>
          <p:cNvPr name="AutoShape 9" id="9"/>
          <p:cNvSpPr/>
          <p:nvPr/>
        </p:nvSpPr>
        <p:spPr>
          <a:xfrm rot="0">
            <a:off x="8889139" y="4801256"/>
            <a:ext cx="197738" cy="216577"/>
          </a:xfrm>
          <a:prstGeom prst="rect">
            <a:avLst/>
          </a:prstGeom>
          <a:solidFill>
            <a:srgbClr val="A066CB"/>
          </a:solidFill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2"/>
          <a:srcRect l="0" t="10398" r="1263" b="3594"/>
          <a:stretch>
            <a:fillRect/>
          </a:stretch>
        </p:blipFill>
        <p:spPr>
          <a:xfrm flipH="false" flipV="false" rot="0">
            <a:off x="2093586" y="3833700"/>
            <a:ext cx="12372252" cy="6062176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9723040" y="748267"/>
            <a:ext cx="409300" cy="300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63"/>
              </a:lnSpc>
              <a:spcBef>
                <a:spcPct val="0"/>
              </a:spcBef>
            </a:pPr>
            <a:r>
              <a:rPr lang="en-US" sz="1895">
                <a:solidFill>
                  <a:srgbClr val="86C7ED"/>
                </a:solidFill>
                <a:latin typeface="Fira Sans Medium"/>
              </a:rPr>
              <a:t>0</a:t>
            </a:r>
            <a:r>
              <a:rPr lang="en-US" sz="1895" u="none">
                <a:solidFill>
                  <a:srgbClr val="86C7ED"/>
                </a:solidFill>
                <a:latin typeface="Fira Sans Medium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642759" y="694444"/>
            <a:ext cx="4228021" cy="40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213"/>
              </a:lnSpc>
              <a:spcBef>
                <a:spcPct val="0"/>
              </a:spcBef>
            </a:pPr>
            <a:r>
              <a:rPr lang="en-US" sz="2471" spc="-49">
                <a:solidFill>
                  <a:srgbClr val="000000"/>
                </a:solidFill>
                <a:latin typeface="Fira Sans Medium"/>
              </a:rPr>
              <a:t>Select School Name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23040" y="1748682"/>
            <a:ext cx="409300" cy="300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63"/>
              </a:lnSpc>
              <a:spcBef>
                <a:spcPct val="0"/>
              </a:spcBef>
            </a:pPr>
            <a:r>
              <a:rPr lang="en-US" sz="1895">
                <a:solidFill>
                  <a:srgbClr val="86C7ED"/>
                </a:solidFill>
                <a:latin typeface="Fira Sans Medium"/>
              </a:rPr>
              <a:t>02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316057" y="930790"/>
            <a:ext cx="5808768" cy="2236160"/>
            <a:chOff x="0" y="0"/>
            <a:chExt cx="7745024" cy="2981547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66675"/>
              <a:ext cx="7745024" cy="1554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880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FFFFFF"/>
                  </a:solidFill>
                  <a:latin typeface="Fira Sans Medium Bold"/>
                </a:rPr>
                <a:t>Supply page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2333848"/>
              <a:ext cx="6567677" cy="6476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642759" y="1487319"/>
            <a:ext cx="4228021" cy="40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213"/>
              </a:lnSpc>
              <a:spcBef>
                <a:spcPct val="0"/>
              </a:spcBef>
            </a:pPr>
            <a:r>
              <a:rPr lang="en-US" sz="2471" spc="-49">
                <a:solidFill>
                  <a:srgbClr val="000000"/>
                </a:solidFill>
                <a:latin typeface="Fira Sans Medium"/>
              </a:rPr>
              <a:t>Enter Supply Detailes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889139" y="1393806"/>
            <a:ext cx="5981642" cy="0"/>
          </a:xfrm>
          <a:prstGeom prst="line">
            <a:avLst/>
          </a:prstGeom>
          <a:ln cap="rnd" w="28575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3613998" y="0"/>
            <a:ext cx="12503137" cy="10287000"/>
            <a:chOff x="0" y="0"/>
            <a:chExt cx="6529416" cy="53721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529416" cy="5372100"/>
            </a:xfrm>
            <a:custGeom>
              <a:avLst/>
              <a:gdLst/>
              <a:ahLst/>
              <a:cxnLst/>
              <a:rect r="r" b="b" t="t" l="l"/>
              <a:pathLst>
                <a:path h="5372100" w="6529416">
                  <a:moveTo>
                    <a:pt x="497874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978746" y="5372100"/>
                  </a:lnTo>
                  <a:lnTo>
                    <a:pt x="6529416" y="2686050"/>
                  </a:lnTo>
                  <a:lnTo>
                    <a:pt x="4978746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1258145" y="8674855"/>
            <a:ext cx="9822161" cy="6226137"/>
            <a:chOff x="0" y="0"/>
            <a:chExt cx="8474859" cy="53721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8474859" cy="5372100"/>
            </a:xfrm>
            <a:custGeom>
              <a:avLst/>
              <a:gdLst/>
              <a:ahLst/>
              <a:cxnLst/>
              <a:rect r="r" b="b" t="t" l="l"/>
              <a:pathLst>
                <a:path h="5372100" w="8474859">
                  <a:moveTo>
                    <a:pt x="692418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924189" y="5372100"/>
                  </a:lnTo>
                  <a:lnTo>
                    <a:pt x="8474859" y="2686050"/>
                  </a:lnTo>
                  <a:lnTo>
                    <a:pt x="6924189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AutoShape 7" id="7"/>
          <p:cNvSpPr/>
          <p:nvPr/>
        </p:nvSpPr>
        <p:spPr>
          <a:xfrm rot="0">
            <a:off x="8889139" y="799598"/>
            <a:ext cx="197738" cy="216577"/>
          </a:xfrm>
          <a:prstGeom prst="rect">
            <a:avLst/>
          </a:prstGeom>
          <a:solidFill>
            <a:srgbClr val="A066CB"/>
          </a:solidFill>
        </p:spPr>
      </p:sp>
      <p:sp>
        <p:nvSpPr>
          <p:cNvPr name="AutoShape 8" id="8"/>
          <p:cNvSpPr/>
          <p:nvPr/>
        </p:nvSpPr>
        <p:spPr>
          <a:xfrm rot="0">
            <a:off x="8889139" y="1800012"/>
            <a:ext cx="197738" cy="216577"/>
          </a:xfrm>
          <a:prstGeom prst="rect">
            <a:avLst/>
          </a:prstGeom>
          <a:solidFill>
            <a:srgbClr val="A066CB"/>
          </a:solidFill>
        </p:spPr>
      </p:sp>
      <p:sp>
        <p:nvSpPr>
          <p:cNvPr name="AutoShape 9" id="9"/>
          <p:cNvSpPr/>
          <p:nvPr/>
        </p:nvSpPr>
        <p:spPr>
          <a:xfrm rot="0">
            <a:off x="8889139" y="4801256"/>
            <a:ext cx="197738" cy="216577"/>
          </a:xfrm>
          <a:prstGeom prst="rect">
            <a:avLst/>
          </a:prstGeom>
          <a:solidFill>
            <a:srgbClr val="A066CB"/>
          </a:solidFill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2"/>
          <a:srcRect l="0" t="11894" r="0" b="3942"/>
          <a:stretch>
            <a:fillRect/>
          </a:stretch>
        </p:blipFill>
        <p:spPr>
          <a:xfrm flipH="false" flipV="false" rot="0">
            <a:off x="2340164" y="3469447"/>
            <a:ext cx="12530617" cy="5932249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9723040" y="748267"/>
            <a:ext cx="409300" cy="300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63"/>
              </a:lnSpc>
              <a:spcBef>
                <a:spcPct val="0"/>
              </a:spcBef>
            </a:pPr>
            <a:r>
              <a:rPr lang="en-US" sz="1895">
                <a:solidFill>
                  <a:srgbClr val="86C7ED"/>
                </a:solidFill>
                <a:latin typeface="Fira Sans Medium"/>
              </a:rPr>
              <a:t>0</a:t>
            </a:r>
            <a:r>
              <a:rPr lang="en-US" sz="1895" u="none">
                <a:solidFill>
                  <a:srgbClr val="86C7ED"/>
                </a:solidFill>
                <a:latin typeface="Fira Sans Medium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642759" y="694444"/>
            <a:ext cx="4228021" cy="40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213"/>
              </a:lnSpc>
              <a:spcBef>
                <a:spcPct val="0"/>
              </a:spcBef>
            </a:pPr>
            <a:r>
              <a:rPr lang="en-US" sz="2471" spc="-49">
                <a:solidFill>
                  <a:srgbClr val="000000"/>
                </a:solidFill>
                <a:latin typeface="Fira Sans Medium"/>
              </a:rPr>
              <a:t>select date span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23040" y="1748682"/>
            <a:ext cx="409300" cy="300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63"/>
              </a:lnSpc>
              <a:spcBef>
                <a:spcPct val="0"/>
              </a:spcBef>
            </a:pPr>
            <a:r>
              <a:rPr lang="en-US" sz="1895">
                <a:solidFill>
                  <a:srgbClr val="86C7ED"/>
                </a:solidFill>
                <a:latin typeface="Fira Sans Medium"/>
              </a:rPr>
              <a:t>02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316057" y="373577"/>
            <a:ext cx="6063484" cy="3350585"/>
            <a:chOff x="0" y="0"/>
            <a:chExt cx="8084645" cy="4467447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66675"/>
              <a:ext cx="8084645" cy="30405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880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FFFFFF"/>
                  </a:solidFill>
                  <a:latin typeface="Fira Sans Medium Bold"/>
                </a:rPr>
                <a:t>consumption page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3819748"/>
              <a:ext cx="6855671" cy="6476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642759" y="1487319"/>
            <a:ext cx="4228021" cy="40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213"/>
              </a:lnSpc>
              <a:spcBef>
                <a:spcPct val="0"/>
              </a:spcBef>
            </a:pPr>
            <a:r>
              <a:rPr lang="en-US" sz="2471" spc="-49">
                <a:solidFill>
                  <a:srgbClr val="000000"/>
                </a:solidFill>
                <a:latin typeface="Fira Sans Medium"/>
              </a:rPr>
              <a:t>Enter school Id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DAFM1Xc7mdk</dc:identifier>
  <dcterms:modified xsi:type="dcterms:W3CDTF">2011-08-01T06:04:30Z</dcterms:modified>
  <cp:revision>1</cp:revision>
  <dc:title>mid day meal web</dc:title>
</cp:coreProperties>
</file>

<file path=docProps/thumbnail.jpeg>
</file>